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DE1B-1F38-44BE-8CB7-568A1378D71A}" type="datetimeFigureOut">
              <a:rPr lang="da-DK" smtClean="0"/>
              <a:pPr/>
              <a:t>21-09-2010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E163-7CF3-4A0C-9135-5B28494DC7F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da-DK" dirty="0" smtClean="0"/>
              <a:t>Valg af tværprofil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81114"/>
            <a:ext cx="6515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00" dirty="0" smtClean="0"/>
              <a:t>Konsekvenser ved valg af tværprofilet</a:t>
            </a:r>
            <a:endParaRPr lang="da-DK" sz="3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500" dirty="0" smtClean="0"/>
              <a:t>Hastighedsregulerende</a:t>
            </a:r>
          </a:p>
          <a:p>
            <a:r>
              <a:rPr lang="da-DK" sz="2500" dirty="0" smtClean="0"/>
              <a:t>Øge service niveau</a:t>
            </a:r>
          </a:p>
          <a:p>
            <a:pPr lvl="1"/>
            <a:r>
              <a:rPr lang="da-DK" sz="2100" dirty="0" smtClean="0"/>
              <a:t>Fremkommelighed</a:t>
            </a:r>
          </a:p>
          <a:p>
            <a:pPr lvl="1"/>
            <a:r>
              <a:rPr lang="da-DK" sz="2100" dirty="0" smtClean="0"/>
              <a:t>Bedre komfort</a:t>
            </a:r>
          </a:p>
          <a:p>
            <a:r>
              <a:rPr lang="da-DK" sz="2500" dirty="0" smtClean="0"/>
              <a:t>Kapacitets bestemmende</a:t>
            </a:r>
          </a:p>
          <a:p>
            <a:r>
              <a:rPr lang="da-DK" sz="2500" dirty="0" smtClean="0"/>
              <a:t>Økonomi</a:t>
            </a:r>
          </a:p>
          <a:p>
            <a:pPr lvl="1"/>
            <a:r>
              <a:rPr lang="da-DK" sz="2100" dirty="0" smtClean="0"/>
              <a:t>Samfundsøkonomi</a:t>
            </a:r>
          </a:p>
          <a:p>
            <a:pPr lvl="1"/>
            <a:r>
              <a:rPr lang="da-DK" sz="2100" dirty="0" smtClean="0"/>
              <a:t>Anlægs- og drifts økonomi</a:t>
            </a:r>
          </a:p>
          <a:p>
            <a:endParaRPr lang="da-DK" sz="2500" dirty="0"/>
          </a:p>
          <a:p>
            <a:endParaRPr lang="da-DK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00" dirty="0" smtClean="0"/>
              <a:t>Forudsætninger før valg af tværprofil</a:t>
            </a:r>
            <a:endParaRPr lang="da-DK" sz="3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500" dirty="0" smtClean="0"/>
              <a:t>Vejklassificering</a:t>
            </a:r>
            <a:endParaRPr lang="da-DK" sz="2500" dirty="0"/>
          </a:p>
          <a:p>
            <a:r>
              <a:rPr lang="da-DK" sz="2500" dirty="0" smtClean="0"/>
              <a:t>Hastighedsklassificering </a:t>
            </a:r>
          </a:p>
          <a:p>
            <a:r>
              <a:rPr lang="da-DK" sz="2500" dirty="0" smtClean="0"/>
              <a:t>Sikkerhedskortlægning </a:t>
            </a:r>
            <a:r>
              <a:rPr lang="da-DK" sz="2500" dirty="0" smtClean="0"/>
              <a:t>– sorte og grå </a:t>
            </a:r>
            <a:r>
              <a:rPr lang="da-DK" sz="2500" dirty="0" smtClean="0"/>
              <a:t>strækninger</a:t>
            </a:r>
          </a:p>
          <a:p>
            <a:r>
              <a:rPr lang="da-DK" sz="2500" dirty="0" smtClean="0"/>
              <a:t>Overblik </a:t>
            </a:r>
            <a:r>
              <a:rPr lang="da-DK" sz="2500" dirty="0" smtClean="0"/>
              <a:t>overtrafikmængden</a:t>
            </a:r>
            <a:endParaRPr lang="da-DK" sz="2500" dirty="0"/>
          </a:p>
          <a:p>
            <a:r>
              <a:rPr lang="da-DK" sz="2500" dirty="0" smtClean="0"/>
              <a:t>Fremtidige behov – nye tilslutninger, krydsninger, byudvikling osv.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00" dirty="0" smtClean="0"/>
              <a:t>Valg </a:t>
            </a:r>
            <a:r>
              <a:rPr lang="da-DK" sz="3500" dirty="0" smtClean="0"/>
              <a:t>af tværprofil</a:t>
            </a:r>
            <a:endParaRPr lang="da-DK" sz="3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a-DK" sz="2500" dirty="0" smtClean="0"/>
              <a:t>Kapacitet	</a:t>
            </a:r>
            <a:endParaRPr lang="da-DK" sz="2500" dirty="0"/>
          </a:p>
          <a:p>
            <a:r>
              <a:rPr lang="da-DK" sz="2500" dirty="0" smtClean="0"/>
              <a:t>Hastigheden og rejsetiden			Nødvendigt hvis</a:t>
            </a:r>
          </a:p>
          <a:p>
            <a:r>
              <a:rPr lang="da-DK" sz="2500" dirty="0" smtClean="0"/>
              <a:t>Kørselsomkostninger			forhold gør andre</a:t>
            </a:r>
          </a:p>
          <a:p>
            <a:r>
              <a:rPr lang="da-DK" sz="2500" dirty="0" smtClean="0"/>
              <a:t>Uheld					profiler end standart</a:t>
            </a:r>
            <a:endParaRPr lang="da-DK" sz="2500" dirty="0"/>
          </a:p>
          <a:p>
            <a:r>
              <a:rPr lang="da-DK" sz="2500" dirty="0" smtClean="0"/>
              <a:t>Anlægsudgifter				profiler formåls-</a:t>
            </a:r>
          </a:p>
          <a:p>
            <a:r>
              <a:rPr lang="da-DK" sz="2500" dirty="0" smtClean="0"/>
              <a:t>Drifts- og vedligeholdelsesudgifter		tjenligt 					</a:t>
            </a:r>
          </a:p>
          <a:p>
            <a:endParaRPr lang="da-DK" sz="2500" dirty="0"/>
          </a:p>
          <a:p>
            <a:pPr>
              <a:buNone/>
            </a:pPr>
            <a:r>
              <a:rPr lang="da-DK" sz="2500" dirty="0" smtClean="0"/>
              <a:t>	Der fokuseres udelukkende på </a:t>
            </a:r>
          </a:p>
          <a:p>
            <a:pPr>
              <a:buNone/>
            </a:pPr>
            <a:r>
              <a:rPr lang="da-DK" sz="2500" dirty="0"/>
              <a:t>	</a:t>
            </a:r>
            <a:r>
              <a:rPr lang="da-DK" sz="2500" dirty="0" smtClean="0"/>
              <a:t>konsekvenser som kan relateres</a:t>
            </a:r>
          </a:p>
          <a:p>
            <a:pPr>
              <a:buNone/>
            </a:pPr>
            <a:r>
              <a:rPr lang="da-DK" sz="2500" dirty="0" smtClean="0"/>
              <a:t>	til tværprofilet!</a:t>
            </a:r>
          </a:p>
          <a:p>
            <a:pPr>
              <a:buNone/>
            </a:pPr>
            <a:endParaRPr lang="da-DK" sz="2500" dirty="0"/>
          </a:p>
          <a:p>
            <a:pPr>
              <a:buNone/>
            </a:pPr>
            <a:r>
              <a:rPr lang="da-DK" sz="2500" dirty="0" smtClean="0"/>
              <a:t>	Ingen rigtig løsning</a:t>
            </a:r>
          </a:p>
        </p:txBody>
      </p:sp>
      <p:sp>
        <p:nvSpPr>
          <p:cNvPr id="5" name="Højre klammeparentes 4"/>
          <p:cNvSpPr/>
          <p:nvPr/>
        </p:nvSpPr>
        <p:spPr>
          <a:xfrm>
            <a:off x="5292080" y="1628800"/>
            <a:ext cx="432048" cy="2448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forbindelse 6"/>
          <p:cNvCxnSpPr/>
          <p:nvPr/>
        </p:nvCxnSpPr>
        <p:spPr>
          <a:xfrm>
            <a:off x="2267744" y="177281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5220072" y="1412776"/>
            <a:ext cx="3744416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228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6" name="Lige forbindelse 15"/>
          <p:cNvCxnSpPr/>
          <p:nvPr/>
        </p:nvCxnSpPr>
        <p:spPr>
          <a:xfrm>
            <a:off x="4139952" y="212695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71" y="1556792"/>
            <a:ext cx="1800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113" y="1988840"/>
            <a:ext cx="3009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48880"/>
            <a:ext cx="5962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Lige forbindelse 24"/>
          <p:cNvCxnSpPr/>
          <p:nvPr/>
        </p:nvCxnSpPr>
        <p:spPr>
          <a:xfrm>
            <a:off x="356388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9427" y="2215881"/>
            <a:ext cx="2247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852936"/>
            <a:ext cx="1962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Lige forbindelse 28"/>
          <p:cNvCxnSpPr/>
          <p:nvPr/>
        </p:nvCxnSpPr>
        <p:spPr>
          <a:xfrm>
            <a:off x="1907704" y="285293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070" y="270892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Lige forbindelse 33"/>
          <p:cNvCxnSpPr/>
          <p:nvPr/>
        </p:nvCxnSpPr>
        <p:spPr>
          <a:xfrm>
            <a:off x="2843808" y="314096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5880" y="3037334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1120" y="34290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Beregningsprogram</a:t>
            </a:r>
            <a:endParaRPr lang="da-DK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46712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6632"/>
            <a:ext cx="5112568" cy="30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/>
          <p:nvPr/>
        </p:nvCxnSpPr>
        <p:spPr>
          <a:xfrm rot="5400000" flipH="1" flipV="1">
            <a:off x="2051720" y="1268760"/>
            <a:ext cx="1656184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 flipV="1">
            <a:off x="2267744" y="3573016"/>
            <a:ext cx="158417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 flipV="1">
            <a:off x="2267744" y="3212976"/>
            <a:ext cx="18002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36912"/>
            <a:ext cx="4924206" cy="25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5292080" cy="25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Lige forbindelse 25"/>
          <p:cNvCxnSpPr/>
          <p:nvPr/>
        </p:nvCxnSpPr>
        <p:spPr>
          <a:xfrm flipV="1">
            <a:off x="1403648" y="2060848"/>
            <a:ext cx="26642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4605"/>
            <a:ext cx="6912768" cy="6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0397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056784" cy="492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Konklusion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500" dirty="0" smtClean="0"/>
              <a:t>Valg af tværprofil indebærer mange faktorer</a:t>
            </a:r>
          </a:p>
          <a:p>
            <a:r>
              <a:rPr lang="da-DK" sz="2500" dirty="0" smtClean="0"/>
              <a:t>Dog også stor usikkerhed</a:t>
            </a:r>
          </a:p>
          <a:p>
            <a:r>
              <a:rPr lang="da-DK" sz="2500" dirty="0" smtClean="0"/>
              <a:t>Ingen rigtig løsning</a:t>
            </a:r>
          </a:p>
          <a:p>
            <a:pPr lvl="1"/>
            <a:r>
              <a:rPr lang="da-DK" sz="2100" dirty="0" smtClean="0"/>
              <a:t>Opstilles flere forslag og disse sammenlignes</a:t>
            </a:r>
          </a:p>
          <a:p>
            <a:r>
              <a:rPr lang="da-DK" sz="2500" dirty="0" smtClean="0"/>
              <a:t>Der ses kun på konsekvenserne som direkte relatere til valget </a:t>
            </a:r>
            <a:r>
              <a:rPr lang="da-DK" sz="2500" smtClean="0"/>
              <a:t>af tværprofil </a:t>
            </a:r>
            <a:r>
              <a:rPr lang="da-DK" sz="2500" dirty="0" smtClean="0"/>
              <a:t>– Ikke på f. eks miljø konsekvenserne</a:t>
            </a:r>
            <a:endParaRPr lang="da-DK" sz="2500" dirty="0"/>
          </a:p>
          <a:p>
            <a:endParaRPr lang="da-DK" sz="2500" dirty="0" smtClean="0"/>
          </a:p>
          <a:p>
            <a:pPr>
              <a:buNone/>
            </a:pPr>
            <a:r>
              <a:rPr lang="da-DK" sz="25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94</Words>
  <Application>Microsoft Office PowerPoint</Application>
  <PresentationFormat>Skærmshow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Valg af tværprofil</vt:lpstr>
      <vt:lpstr>Konsekvenser ved valg af tværprofilet</vt:lpstr>
      <vt:lpstr>Forudsætninger før valg af tværprofil</vt:lpstr>
      <vt:lpstr>Valg af tværprofil</vt:lpstr>
      <vt:lpstr>Beregningsprogram</vt:lpstr>
      <vt:lpstr>Dias nummer 6</vt:lpstr>
      <vt:lpstr>Dias nummer 7</vt:lpstr>
      <vt:lpstr>Konklusion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 af tværprofil</dc:title>
  <dc:creator>Fuglsang</dc:creator>
  <cp:lastModifiedBy>Fuglsang</cp:lastModifiedBy>
  <cp:revision>27</cp:revision>
  <dcterms:created xsi:type="dcterms:W3CDTF">2010-09-20T18:08:26Z</dcterms:created>
  <dcterms:modified xsi:type="dcterms:W3CDTF">2010-09-21T06:38:06Z</dcterms:modified>
</cp:coreProperties>
</file>